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Caveat"/>
      <p:regular r:id="rId43"/>
      <p:bold r:id="rId44"/>
    </p:embeddedFont>
    <p:embeddedFont>
      <p:font typeface="Gill Sans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hLb5QuRiVpnBiNgML8TmF5elmo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aveat-bold.fntdata"/><Relationship Id="rId21" Type="http://schemas.openxmlformats.org/officeDocument/2006/relationships/slide" Target="slides/slide16.xml"/><Relationship Id="rId43" Type="http://schemas.openxmlformats.org/officeDocument/2006/relationships/font" Target="fonts/Caveat-regular.fntdata"/><Relationship Id="rId24" Type="http://schemas.openxmlformats.org/officeDocument/2006/relationships/slide" Target="slides/slide19.xml"/><Relationship Id="rId46" Type="http://schemas.openxmlformats.org/officeDocument/2006/relationships/font" Target="fonts/GillSans-bold.fntdata"/><Relationship Id="rId23" Type="http://schemas.openxmlformats.org/officeDocument/2006/relationships/slide" Target="slides/slide18.xml"/><Relationship Id="rId45" Type="http://schemas.openxmlformats.org/officeDocument/2006/relationships/font" Target="fonts/GillSan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4" name="Google Shape;33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2" name="Google Shape;38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8" name="Google Shape;39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7a82a05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e7a82a05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g1e7a82a058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7a82a058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e7a82a058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1" name="Google Shape;431;g1e7a82a058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7ccd7816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7ccd7816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e7ccd78165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7ccd7816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7ccd7816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e7ccd7816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7ccd7816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7ccd7816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e7ccd7816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7ccd7816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7ccd7816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e7ccd7816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7e79c71e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7e79c71e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e7e79c71e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7e79c71e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e7e79c71e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e7e79c71e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7e79c71e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e7e79c71e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e7e79c71e6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7e79c71e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e7e79c71e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e7e79c71e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e79c71e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7e79c71e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e7e79c71e6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7e79c71e6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7e79c71e6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e7e79c71e6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7e79c71e6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7e79c71e6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e7e79c71e6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7e79c71e6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7e79c71e6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e7e79c71e6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7e79c71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7e79c71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e7e79c71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7e79c71e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7e79c71e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e7e79c71e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7e79c71e6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e7e79c71e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e7e79c71e6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4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7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28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28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29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1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2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3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0" Type="http://schemas.openxmlformats.org/officeDocument/2006/relationships/image" Target="../media/image32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0" Type="http://schemas.openxmlformats.org/officeDocument/2006/relationships/image" Target="../media/image38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0" Type="http://schemas.openxmlformats.org/officeDocument/2006/relationships/image" Target="../media/image24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0" Type="http://schemas.openxmlformats.org/officeDocument/2006/relationships/image" Target="../media/image28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Relationship Id="rId4" Type="http://schemas.openxmlformats.org/officeDocument/2006/relationships/hyperlink" Target="http://www.youtube.com/watch?v=V2XW8nxNjcc" TargetMode="External"/><Relationship Id="rId5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onexões Digitais" id="114" name="Google Shape;114;p1"/>
          <p:cNvPicPr preferRelativeResize="0"/>
          <p:nvPr/>
        </p:nvPicPr>
        <p:blipFill rotWithShape="1">
          <a:blip r:embed="rId3">
            <a:alphaModFix/>
          </a:blip>
          <a:srcRect b="0" l="13265" r="3502" t="9090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16" name="Google Shape;116;p1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"/>
          <p:cNvSpPr/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686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"/>
          <p:cNvSpPr txBox="1"/>
          <p:nvPr>
            <p:ph type="ctrTitle"/>
          </p:nvPr>
        </p:nvSpPr>
        <p:spPr>
          <a:xfrm>
            <a:off x="992009" y="4961693"/>
            <a:ext cx="9503714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</a:pPr>
            <a:r>
              <a:rPr lang="pt-BR" sz="6000">
                <a:solidFill>
                  <a:schemeClr val="lt1"/>
                </a:solidFill>
              </a:rPr>
              <a:t>FUNDAMENTOS DE REDES</a:t>
            </a:r>
            <a:endParaRPr/>
          </a:p>
        </p:txBody>
      </p:sp>
      <p:pic>
        <p:nvPicPr>
          <p:cNvPr descr="SESI PR" id="121" name="Google Shape;12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667" y="1000733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stema Fiep - Cursos Técnicos - Senai" id="122" name="Google Shape;1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498" y="965360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39" y="1827381"/>
            <a:ext cx="7912360" cy="1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2722050" y="2133758"/>
            <a:ext cx="6747900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 das redes 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 txBox="1"/>
          <p:nvPr/>
        </p:nvSpPr>
        <p:spPr>
          <a:xfrm>
            <a:off x="644100" y="3417400"/>
            <a:ext cx="1024920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das características mais utilizadas para a classificação das redes é a sua abrangência geográfica.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SI PR" id="250" name="Google Shape;25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 txBox="1"/>
          <p:nvPr/>
        </p:nvSpPr>
        <p:spPr>
          <a:xfrm>
            <a:off x="2908605" y="1954053"/>
            <a:ext cx="6747900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 das redes 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1"/>
          <p:cNvSpPr txBox="1"/>
          <p:nvPr/>
        </p:nvSpPr>
        <p:spPr>
          <a:xfrm>
            <a:off x="884693" y="3035294"/>
            <a:ext cx="10249200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LAN (Local Area Networks)</a:t>
            </a:r>
            <a:endParaRPr/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infraestrutura de rede que fornece acesso aos usuários e dispositivos finais em uma área geográfica limitada. </a:t>
            </a:r>
            <a:endParaRPr/>
          </a:p>
        </p:txBody>
      </p:sp>
      <p:pic>
        <p:nvPicPr>
          <p:cNvPr descr="SESI PR" id="266" name="Google Shape;26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3142163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 txBox="1"/>
          <p:nvPr/>
        </p:nvSpPr>
        <p:spPr>
          <a:xfrm>
            <a:off x="2970274" y="21049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LAN (Local Area Networks)</a:t>
            </a:r>
            <a:endParaRPr/>
          </a:p>
        </p:txBody>
      </p:sp>
      <p:sp>
        <p:nvSpPr>
          <p:cNvPr id="277" name="Google Shape;277;p12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281" name="Google Shape;28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 txBox="1"/>
          <p:nvPr/>
        </p:nvSpPr>
        <p:spPr>
          <a:xfrm>
            <a:off x="649357" y="3429000"/>
            <a:ext cx="979335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LANs interconectam os dispositivos finais em uma área limitada, tal como uma residência, escola, edifício de escritórios ou campus, concentrando as conexões com a utilização de switches e Access Points.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3142163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3"/>
          <p:cNvSpPr txBox="1"/>
          <p:nvPr/>
        </p:nvSpPr>
        <p:spPr>
          <a:xfrm>
            <a:off x="2970274" y="21049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LAN (Local Area Networks)</a:t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297" name="Google Shape;29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 txBox="1"/>
          <p:nvPr/>
        </p:nvSpPr>
        <p:spPr>
          <a:xfrm>
            <a:off x="649357" y="3429000"/>
            <a:ext cx="97933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Operam com largura de banda de alta velocidade para a conexão dos dispositivos de usuários finais e dos dispositivos intermediários.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3142163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4"/>
          <p:cNvSpPr txBox="1"/>
          <p:nvPr/>
        </p:nvSpPr>
        <p:spPr>
          <a:xfrm>
            <a:off x="2970274" y="21049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LAN (Local Area Networks)</a:t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4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313" name="Google Shape;31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08145" y="2860491"/>
            <a:ext cx="5097269" cy="30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5"/>
          <p:cNvSpPr txBox="1"/>
          <p:nvPr/>
        </p:nvSpPr>
        <p:spPr>
          <a:xfrm>
            <a:off x="2908605" y="1954053"/>
            <a:ext cx="6747900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 das redes 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884693" y="3035294"/>
            <a:ext cx="10249200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WAN (Wide Area Networks)</a:t>
            </a:r>
            <a:endParaRPr/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infraestrutura de rede que permite a interconexão entre as redes em uma ampla área geográfica.</a:t>
            </a:r>
            <a:endParaRPr/>
          </a:p>
        </p:txBody>
      </p:sp>
      <p:pic>
        <p:nvPicPr>
          <p:cNvPr descr="SESI PR" id="330" name="Google Shape;33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/>
        </p:nvSpPr>
        <p:spPr>
          <a:xfrm>
            <a:off x="2996107" y="19567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WAN (Wide Area Networks)</a:t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6"/>
          <p:cNvSpPr txBox="1"/>
          <p:nvPr/>
        </p:nvSpPr>
        <p:spPr>
          <a:xfrm>
            <a:off x="1002234" y="3006731"/>
            <a:ext cx="10249200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a rede WAN, que fará a interconexão entre as diversas redes LAN.</a:t>
            </a:r>
            <a:endParaRPr/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Gerenciamento e administração das redes WAN normalmente são feitos por um provedor de acesso à internet (ISP – Internet Service Provider) ou uma empresa de telecomunicações</a:t>
            </a:r>
            <a:endParaRPr/>
          </a:p>
        </p:txBody>
      </p:sp>
      <p:pic>
        <p:nvPicPr>
          <p:cNvPr descr="SESI PR" id="346" name="Google Shape;34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7"/>
          <p:cNvSpPr txBox="1"/>
          <p:nvPr/>
        </p:nvSpPr>
        <p:spPr>
          <a:xfrm>
            <a:off x="2996107" y="19567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WAN (Wide Area Networks)</a:t>
            </a:r>
            <a:endParaRPr/>
          </a:p>
        </p:txBody>
      </p:sp>
      <p:sp>
        <p:nvSpPr>
          <p:cNvPr id="357" name="Google Shape;357;p17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7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7"/>
          <p:cNvSpPr txBox="1"/>
          <p:nvPr/>
        </p:nvSpPr>
        <p:spPr>
          <a:xfrm>
            <a:off x="971400" y="3414538"/>
            <a:ext cx="10249200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rede WAN é a de que normalmente operam com taxas de transmissão menores do que a das redes LAN</a:t>
            </a:r>
            <a:endParaRPr/>
          </a:p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SI PR" id="362" name="Google Shape;36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8"/>
          <p:cNvSpPr txBox="1"/>
          <p:nvPr/>
        </p:nvSpPr>
        <p:spPr>
          <a:xfrm>
            <a:off x="2996107" y="19567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WAN (Wide Area Networks)</a:t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8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377" name="Google Shape;37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0851" y="2806105"/>
            <a:ext cx="7014710" cy="311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/>
          <p:nvPr/>
        </p:nvSpPr>
        <p:spPr>
          <a:xfrm>
            <a:off x="2996107" y="19567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 WAN (Wide Area Networks)</a:t>
            </a:r>
            <a:endParaRPr/>
          </a:p>
        </p:txBody>
      </p:sp>
      <p:sp>
        <p:nvSpPr>
          <p:cNvPr id="389" name="Google Shape;389;p19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393" name="Google Shape;39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93622" y="2860492"/>
            <a:ext cx="5390761" cy="344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30" name="Google Shape;130;p2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nexões Digitais"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13265" r="3502" t="9090"/>
          <a:stretch/>
        </p:blipFill>
        <p:spPr>
          <a:xfrm>
            <a:off x="-250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686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"/>
          <p:cNvSpPr txBox="1"/>
          <p:nvPr>
            <p:ph type="ctrTitle"/>
          </p:nvPr>
        </p:nvSpPr>
        <p:spPr>
          <a:xfrm>
            <a:off x="1230548" y="4696650"/>
            <a:ext cx="9503714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pt-BR" sz="3600">
                <a:solidFill>
                  <a:schemeClr val="lt1"/>
                </a:solidFill>
              </a:rPr>
              <a:t>COMUNICAÇÃO DE DADOS</a:t>
            </a:r>
            <a:endParaRPr sz="6000">
              <a:solidFill>
                <a:schemeClr val="lt1"/>
              </a:solidFill>
            </a:endParaRPr>
          </a:p>
        </p:txBody>
      </p:sp>
      <p:pic>
        <p:nvPicPr>
          <p:cNvPr descr="SESI PR" id="136" name="Google Shape;13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667" y="1000733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stema Fiep - Cursos Técnicos - Senai" id="137" name="Google Shape;13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498" y="965360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79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0"/>
          <p:cNvSpPr txBox="1"/>
          <p:nvPr/>
        </p:nvSpPr>
        <p:spPr>
          <a:xfrm>
            <a:off x="2996107" y="1956786"/>
            <a:ext cx="67479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/ Intranet / Extranet</a:t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0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409" name="Google Shape;40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924" y="2935318"/>
            <a:ext cx="2994833" cy="222010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0"/>
          <p:cNvSpPr txBox="1"/>
          <p:nvPr/>
        </p:nvSpPr>
        <p:spPr>
          <a:xfrm>
            <a:off x="3497114" y="3144166"/>
            <a:ext cx="536713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Pesquisa: Os conceitos e suas particularidades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Mínimo de 10 linhas para cada assunto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e7a82a05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95" y="1808731"/>
            <a:ext cx="7182681" cy="10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e7a82a058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8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e7a82a058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3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e7a82a058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e7a82a0583_0_0"/>
          <p:cNvSpPr txBox="1"/>
          <p:nvPr/>
        </p:nvSpPr>
        <p:spPr>
          <a:xfrm>
            <a:off x="2996107" y="1956786"/>
            <a:ext cx="674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</a:rPr>
              <a:t>	Protocolo de comunicação</a:t>
            </a:r>
            <a:endParaRPr/>
          </a:p>
        </p:txBody>
      </p:sp>
      <p:sp>
        <p:nvSpPr>
          <p:cNvPr id="422" name="Google Shape;422;g1e7a82a0583_0_0"/>
          <p:cNvSpPr/>
          <p:nvPr/>
        </p:nvSpPr>
        <p:spPr>
          <a:xfrm>
            <a:off x="0" y="6629419"/>
            <a:ext cx="12192000" cy="228600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1e7a82a058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e7a82a0583_0_0"/>
          <p:cNvSpPr/>
          <p:nvPr/>
        </p:nvSpPr>
        <p:spPr>
          <a:xfrm>
            <a:off x="2793622" y="0"/>
            <a:ext cx="405000" cy="2222700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1e7a82a058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426" name="Google Shape;426;g1e7a82a0583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7a82a0583_0_0"/>
          <p:cNvSpPr txBox="1"/>
          <p:nvPr/>
        </p:nvSpPr>
        <p:spPr>
          <a:xfrm>
            <a:off x="947249" y="3144175"/>
            <a:ext cx="10040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0850" lvl="0" marL="457200" marR="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pt-BR" sz="3500"/>
              <a:t>Identificação do emissor e do receptor</a:t>
            </a:r>
            <a:endParaRPr sz="3500"/>
          </a:p>
          <a:p>
            <a:pPr indent="-450850" lvl="0" marL="457200" marR="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pt-BR" sz="3500"/>
              <a:t>Linguagem utilizada</a:t>
            </a:r>
            <a:endParaRPr sz="3500"/>
          </a:p>
          <a:p>
            <a:pPr indent="-450850" lvl="0" marL="457200" marR="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pt-BR" sz="3500"/>
              <a:t>Velocidade de transmissão</a:t>
            </a:r>
            <a:endParaRPr sz="3500"/>
          </a:p>
          <a:p>
            <a:pPr indent="-450850" lvl="0" marL="457200" marR="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pt-BR" sz="3500"/>
              <a:t>Mecanismos de codificação do recebimento</a:t>
            </a:r>
            <a:endParaRPr sz="3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1e7a82a0583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1290" y="964986"/>
            <a:ext cx="1648408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e7a82a0583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982" y="5399571"/>
            <a:ext cx="4002713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e7a82a0583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11083" y="11399"/>
            <a:ext cx="671804" cy="424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e7a82a0583_0_16"/>
          <p:cNvSpPr/>
          <p:nvPr/>
        </p:nvSpPr>
        <p:spPr>
          <a:xfrm>
            <a:off x="0" y="6629419"/>
            <a:ext cx="12192000" cy="228600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e7a82a0583_0_16"/>
          <p:cNvSpPr txBox="1"/>
          <p:nvPr/>
        </p:nvSpPr>
        <p:spPr>
          <a:xfrm>
            <a:off x="947249" y="3144175"/>
            <a:ext cx="10040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1e7a82a058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e7ccd7816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0" y="67138"/>
            <a:ext cx="12105701" cy="67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e7ccd7816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1e7ccd7816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e7ccd78165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75" y="0"/>
            <a:ext cx="11650133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► Descubra qual VIVOBOOK da ASUS é a sua cara: https://bit.ly/3jhaScO&#10;► Confira o VIVOBOOK que usamos por aqui: https://bit.ly/3oCXlPK &#10;&#10;O Wi-Fi é uma das tecnologias que facilitam nosso dia a dia. O seu nome é uma abreviação da expressão “wireless fidelity”, que ao traduzir ao pé da letra significa fidelidade sem fio. Mas você já se perguntou, alguma vez, como funciona o Wi-Fi? &#10; &#10;O Wi-Fi é uma conexão feita sem a necessidade de cabos e fios. Sendo possível vários dispositivos se conectarem em uma mesma rede. Ele funciona, basicamente, por meio de ondas de rádio, assim como as TVs, aparelhos de rádio e celulares. &#10;&#10;Com isso, a antena do roteador é a responsável por captar e emitir os sinais, bem como decodificá-los. E é assim que os aparelhos conseguem trocar informações. No entanto, de fato, existem pontos que podem interferir na qualidade do Wi-Fi, como é o caso das paredes. &#10;&#10;Para você entender melhor como funciona todo esse mecanismo e qual é o melhor lugar da casa para colocar um roteador, fizemos alguns testes figurativos. Nesse caso, não deixe de assistir ao vídeo na íntegra e de compartilhar com aquele seu amigo que adora ficar por dentro de assuntos tecnológicos. &#10;   &#10;► Turbinar Wi-Fi com LATA DE ALUMÍNIO realmente funciona? Nós testamos! https://www.youtube.com/watch?v=TGg3U_KO5Y0&#10;► Como transmitir eletricidade sem fios (energia wireless): https://www.youtube.com/watch?v=sMfAotrPEkI&amp;t=9s&#10; &#10;► Inscreva-se: https://youtube.com/user/iberethenorio?sub_confirmation=1&#10;  &#10;Dúvidas e sugestões: contato@manualdomundo.com.br&#10;Negócios: atendimento@manualdomundo.com.br&#10;Imprensa e convites: assessoria@manualdomundo.com.br&#10;&#10; Site: http://manualdomundo.com.br&#10; Facebook: http://facebook.com/manualdomundo&#10; Instagram: http://instagram.com/manualdomundo&#10; &#10; &#10; &#10; Instagram Mari: http://instagram.com/amarifulfaro&#10;  &#10; Twitter Iberê: http://twitter.com/iberethenorio&#10;&#10;CRÉDITOS&#10;Direção e Apresentação: Iberê Thenório &#10;Direção Executiva: Mari Fulfaro&#10;Direção de Conteúdo: Fernando A. Souza &#10;Direção de Produção: Tiago César Silva &#10;Coordenação de Planejamento: Marcel Albert&#10;Coordenação de Edição: Thaís Paneto&#10;Produção de Conteúdo: Luiza Egger &#10;Consultoria Técnica: Arthur Lasak Okuda, R. Pena Spinelli e Vitor Moreira &#10;Câmera: Felipe Reis&#10;Edição e Finalização: Rebeca Bettega e Lucas White &#10;Estágio de Edição Fernando Pasquarelli &#10;Apoio: Asus &#10; &#10; Copyright© 2023 Manual do Mundo®. Todos os direitos reservados." id="463" name="Google Shape;463;g1e7ccd78165_0_26" title="Entenda o WI-FI de uma VEZ por TODAS!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75" y="469357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1e7e79c71e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e7e79c71e6_0_7"/>
          <p:cNvSpPr txBox="1"/>
          <p:nvPr/>
        </p:nvSpPr>
        <p:spPr>
          <a:xfrm>
            <a:off x="2430150" y="4054175"/>
            <a:ext cx="7331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latin typeface="Caveat"/>
                <a:ea typeface="Caveat"/>
                <a:cs typeface="Caveat"/>
                <a:sym typeface="Caveat"/>
              </a:rPr>
              <a:t>Cabos de Rede</a:t>
            </a:r>
            <a:endParaRPr sz="6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e7e79c71e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e7e79c71e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0" y="536712"/>
            <a:ext cx="12192000" cy="63212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 txBox="1"/>
          <p:nvPr>
            <p:ph type="title"/>
          </p:nvPr>
        </p:nvSpPr>
        <p:spPr>
          <a:xfrm>
            <a:off x="578439" y="5141383"/>
            <a:ext cx="11029616" cy="9640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cap="none">
                <a:latin typeface="Arial"/>
                <a:ea typeface="Arial"/>
                <a:cs typeface="Arial"/>
                <a:sym typeface="Arial"/>
              </a:rPr>
              <a:t>Comunicação de dados é a troca de informação entre dois dispositivos através de algum meio de comunicação como, por exemplo, um par de fios</a:t>
            </a:r>
            <a:endParaRPr sz="2400" cap="none">
              <a:solidFill>
                <a:srgbClr val="FFFE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3"/>
          <p:cNvGrpSpPr/>
          <p:nvPr/>
        </p:nvGrpSpPr>
        <p:grpSpPr>
          <a:xfrm>
            <a:off x="757082" y="1975402"/>
            <a:ext cx="10541705" cy="2441955"/>
            <a:chOff x="114144" y="1116957"/>
            <a:chExt cx="10541705" cy="2441955"/>
          </a:xfrm>
        </p:grpSpPr>
        <p:sp>
          <p:nvSpPr>
            <p:cNvPr id="147" name="Google Shape;147;p3"/>
            <p:cNvSpPr/>
            <p:nvPr/>
          </p:nvSpPr>
          <p:spPr>
            <a:xfrm>
              <a:off x="541202" y="1156425"/>
              <a:ext cx="2084148" cy="20841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4144" y="2838908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114144" y="2838908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ill Sans"/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transmissor</a:t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624267" y="1612908"/>
              <a:ext cx="3652089" cy="73479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3999" l="0" r="0" t="-2399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981167" y="2838912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 txBox="1"/>
            <p:nvPr/>
          </p:nvSpPr>
          <p:spPr>
            <a:xfrm>
              <a:off x="3981167" y="2838912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ill Sans"/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meio</a:t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144638" y="1116957"/>
              <a:ext cx="2084148" cy="20841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717584" y="2748728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7717584" y="2748728"/>
              <a:ext cx="2938265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ill Sans"/>
                <a:buNone/>
              </a:pPr>
              <a:r>
                <a:rPr b="0" i="0" lang="pt-BR" sz="3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Receptor</a:t>
              </a:r>
              <a:endParaRPr/>
            </a:p>
          </p:txBody>
        </p:sp>
      </p:grpSp>
      <p:pic>
        <p:nvPicPr>
          <p:cNvPr descr="Sistema Fiep - Cursos Técnicos - Senai" id="156" name="Google Shape;15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817" y="517874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157" name="Google Shape;15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1256" y="553823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582" y="1264275"/>
            <a:ext cx="1297267" cy="114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6947" y="1347110"/>
            <a:ext cx="115252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7e79c71e6_0_3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e7e79c71e6_0_3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g1e7e79c71e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7e79c71e6_0_3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e7e79c71e6_0_3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g1e7e79c71e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7e79c71e6_0_5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e7e79c71e6_0_5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g1e7e79c71e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7e79c71e6_0_6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e7e79c71e6_0_6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g1e7e79c71e6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7e79c71e6_0_7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e7e79c71e6_0_7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g1e7e79c71e6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1e7e79c71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7e79c71e6_0_4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e7e79c71e6_0_4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g1e7e79c71e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7e79c71e6_0_5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e7e79c71e6_0_5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g1e7e79c71e6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39" y="1827381"/>
            <a:ext cx="7912360" cy="1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2722050" y="1949821"/>
            <a:ext cx="6747900" cy="1229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 básico de comunicação de dados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644100" y="3417400"/>
            <a:ext cx="10249200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Mensagem - Transmissor -  Receptor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Meio - Protocolo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SI PR" id="175" name="Google Shape;17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39" y="1827381"/>
            <a:ext cx="7912360" cy="1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/>
        </p:nvSpPr>
        <p:spPr>
          <a:xfrm>
            <a:off x="2722050" y="2087884"/>
            <a:ext cx="6747900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Transmissão de dados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644100" y="3417400"/>
            <a:ext cx="10249200" cy="317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Simplex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Half – duplex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– duplex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SI PR" id="191" name="Google Shape;1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1550" y="180415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2254470" y="502784"/>
            <a:ext cx="7173310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pt-BR" cap="none">
                <a:latin typeface="Arial"/>
                <a:ea typeface="Arial"/>
                <a:cs typeface="Arial"/>
                <a:sym typeface="Arial"/>
              </a:rPr>
              <a:t>COMUNICAÇÃO CLIENTE/SERVIDOR</a:t>
            </a: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359" y="2144110"/>
            <a:ext cx="8272198" cy="3694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stema Fiep - Cursos Técnicos - Senai" id="199" name="Google Shape;1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25" y="5593456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200" name="Google Shape;20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9176" y="5716045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890400" y="755025"/>
            <a:ext cx="10514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pt-BR" cap="none"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i="0" lang="pt-BR" cap="none">
                <a:latin typeface="Arial"/>
                <a:ea typeface="Arial"/>
                <a:cs typeface="Arial"/>
                <a:sym typeface="Arial"/>
              </a:rPr>
              <a:t>MUNICAÇÃO CLIENTE/SERVIDOR</a:t>
            </a:r>
            <a:br>
              <a:rPr b="1" i="0" lang="pt-BR" cap="none">
                <a:latin typeface="Arial"/>
                <a:ea typeface="Arial"/>
                <a:cs typeface="Arial"/>
                <a:sym typeface="Arial"/>
              </a:rPr>
            </a:br>
            <a:r>
              <a:rPr b="0" i="0" lang="pt-BR"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b="0" i="0" lang="pt-BR">
                <a:latin typeface="Arial"/>
                <a:ea typeface="Arial"/>
                <a:cs typeface="Arial"/>
                <a:sym typeface="Arial"/>
              </a:rPr>
              <a:t>VIDOR ATENDE MÚLTIPLOS CLIENTES</a:t>
            </a:r>
            <a:endParaRPr b="1" i="0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027" y="2319401"/>
            <a:ext cx="6829754" cy="4274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stema Fiep - Cursos Técnicos - Senai" id="208" name="Google Shape;2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21" y="2028621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209" name="Google Shape;2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5680" y="2028620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type="title"/>
          </p:nvPr>
        </p:nvSpPr>
        <p:spPr>
          <a:xfrm>
            <a:off x="2509345" y="835573"/>
            <a:ext cx="7173310" cy="6870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2800"/>
              <a:buFont typeface="Arial"/>
              <a:buNone/>
            </a:pPr>
            <a:r>
              <a:rPr b="1" i="0" lang="pt-BR" cap="none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pt-BR" cap="none">
                <a:latin typeface="Arial"/>
                <a:ea typeface="Arial"/>
                <a:cs typeface="Arial"/>
                <a:sym typeface="Arial"/>
              </a:rPr>
              <a:t>COMUNICAÇÃO PONTO A PONTO</a:t>
            </a:r>
            <a:endParaRPr/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883" y="2123651"/>
            <a:ext cx="7173309" cy="3898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stema Fiep - Cursos Técnicos - Senai"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6717" y="2123651"/>
            <a:ext cx="3556799" cy="998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SI PR"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8932" y="5725976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39" y="1827381"/>
            <a:ext cx="7912360" cy="1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290" y="964986"/>
            <a:ext cx="1648409" cy="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982" y="5399571"/>
            <a:ext cx="4002712" cy="5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1083" y="11399"/>
            <a:ext cx="671804" cy="42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2722050" y="1949821"/>
            <a:ext cx="6747900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Conceito de Rede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350" y="454039"/>
            <a:ext cx="404970" cy="109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2793622" y="0"/>
            <a:ext cx="404970" cy="222255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4979" y="5199411"/>
            <a:ext cx="1980563" cy="6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 txBox="1"/>
          <p:nvPr/>
        </p:nvSpPr>
        <p:spPr>
          <a:xfrm>
            <a:off x="644100" y="3417400"/>
            <a:ext cx="10249200" cy="2431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de computadores é um conjunto de equipamentos interligados de maneira a trocarem informações e compartilharem recursos, como arquivos de dados gravados, impressoras, modems, softwares e outros equipamentos”.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SI PR" id="234" name="Google Shape;23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7094" y="199747"/>
            <a:ext cx="3556799" cy="99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2023-09-14T01:02:43Z</dcterms:created>
  <dc:creator>CLAUDINEI DETONE MALOSTE</dc:creator>
</cp:coreProperties>
</file>